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9F13"/>
    <a:srgbClr val="DEA132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1" d="100"/>
          <a:sy n="71" d="100"/>
        </p:scale>
        <p:origin x="69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17EFBF-F979-A95B-FAB5-C211F576D2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7A807D3-867D-99D8-B36F-D6DC76823A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8576457-4122-C25A-211A-C798DCA4CB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151A3-DB48-4142-A810-EB08D002A66C}" type="datetimeFigureOut">
              <a:rPr lang="pt-BR" smtClean="0"/>
              <a:t>29/06/2022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1B14B39-D9B9-D864-191A-CAF25E7994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322A9CC-4477-B4BF-68B5-756DAA92F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7620A-7FB0-49A2-BDC8-4924BD6C2AA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473696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B5DEBA3-5141-04EB-5213-09EFF6AA9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E3BE3B3D-C367-D07A-4D18-8D4B0BD67F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C133CD0-C07D-14AA-EEF4-0A3E2B4257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151A3-DB48-4142-A810-EB08D002A66C}" type="datetimeFigureOut">
              <a:rPr lang="pt-BR" smtClean="0"/>
              <a:t>29/06/2022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482D8C0-003A-13CF-ACF3-14FA3995CB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77E9313-01F3-3851-182C-1649AFCB4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7620A-7FB0-49A2-BDC8-4924BD6C2AA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027498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BF0C3D01-425F-D406-3D55-6F6CB48C449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97E09750-4894-B9FA-5D3F-C2F2C7EB9D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9193045-9203-0A9B-856F-530451733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151A3-DB48-4142-A810-EB08D002A66C}" type="datetimeFigureOut">
              <a:rPr lang="pt-BR" smtClean="0"/>
              <a:t>29/06/2022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CE86180-3269-9D61-6BCD-4A2DE9450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D4FDF50-A7D4-B06B-BD4D-CD0E5C4A1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7620A-7FB0-49A2-BDC8-4924BD6C2AA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362730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575F1A-D97B-A92C-07FC-A47A33517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077B055-11AC-0390-8310-A5BD0DAE6D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9D7DAE7-C38C-ECCF-40C7-647FFA6AA0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151A3-DB48-4142-A810-EB08D002A66C}" type="datetimeFigureOut">
              <a:rPr lang="pt-BR" smtClean="0"/>
              <a:t>29/06/2022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8A6A901-C288-C5EF-F5D9-9C9651E708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B5F3C6F-6669-1A7B-B252-B52901D597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7620A-7FB0-49A2-BDC8-4924BD6C2AA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033508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4FC6ECC-31C0-8EBA-3E93-F38100A22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7951737-1F91-23A7-BAD9-D35A0BEDC6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CD315A3-52E2-EAEB-DCF2-979BC24549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151A3-DB48-4142-A810-EB08D002A66C}" type="datetimeFigureOut">
              <a:rPr lang="pt-BR" smtClean="0"/>
              <a:t>29/06/2022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C31D6E4-A2DD-C090-4308-98780577A8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4A232A5-D680-BF73-BA30-5CEA29B428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7620A-7FB0-49A2-BDC8-4924BD6C2AA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747167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632F3FF-E654-E545-CD9A-3AEACB6537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86BFFC3-309C-53B8-FF85-24DF3499B5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D198F057-DBE8-4C99-1697-50008C9764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B48BBA61-B4BB-A235-ADC6-CDAFB909D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151A3-DB48-4142-A810-EB08D002A66C}" type="datetimeFigureOut">
              <a:rPr lang="pt-BR" smtClean="0"/>
              <a:t>29/06/2022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42B2803E-299E-8794-09F6-2644CD418C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A6CABBC-8260-629B-3EA8-04647A39D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7620A-7FB0-49A2-BDC8-4924BD6C2AA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226415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B580E0F-AC93-742E-CF98-53DA53615E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C7BDCE8-7E1E-7B50-9639-B98DCFF8B5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2509F349-1761-9B92-7324-49EE39B18E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19F9AB8-5D95-5AF0-AAB7-3EFDCA8E080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7371F6E6-A123-1AE6-4CE0-76E6A0A781B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3A6F054C-343A-F6D0-D8EF-3BE2621D91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151A3-DB48-4142-A810-EB08D002A66C}" type="datetimeFigureOut">
              <a:rPr lang="pt-BR" smtClean="0"/>
              <a:t>29/06/2022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0CD7C462-C755-9604-69C0-90B3B87299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994B25F1-FF82-B3EF-9947-FA93359C8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7620A-7FB0-49A2-BDC8-4924BD6C2AA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385679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2E9539-E9C2-F8DA-9484-58A0A1BAF7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944FD992-27B0-5B91-8E34-75A2102F7F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151A3-DB48-4142-A810-EB08D002A66C}" type="datetimeFigureOut">
              <a:rPr lang="pt-BR" smtClean="0"/>
              <a:t>29/06/2022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E5C0DE32-391E-372B-7650-C6A23EAD27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4C145CB5-0E2E-0987-7F44-9A27B5972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7620A-7FB0-49A2-BDC8-4924BD6C2AA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351979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09ADA60E-3EA5-1D9F-F702-A3CC8828CF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151A3-DB48-4142-A810-EB08D002A66C}" type="datetimeFigureOut">
              <a:rPr lang="pt-BR" smtClean="0"/>
              <a:t>29/06/2022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62EC266A-4C13-AD32-DB6D-86E61CD6F6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763500A-0EDF-639C-0D8B-ACC2C41FEF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7620A-7FB0-49A2-BDC8-4924BD6C2AA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119162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5E345CD-71BA-A902-F972-B7CFE91C9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CC46ACE-C9AB-A9F5-28D5-85E89C34E3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FD5C3B62-143F-3E91-F7DC-AEFEF0B491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3F71C190-ECEB-044A-E125-F909CF20A0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151A3-DB48-4142-A810-EB08D002A66C}" type="datetimeFigureOut">
              <a:rPr lang="pt-BR" smtClean="0"/>
              <a:t>29/06/2022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61FA638-E75D-E31C-6E0E-9D79A16BA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F952BA4C-A247-1285-446C-3E402B42AB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7620A-7FB0-49A2-BDC8-4924BD6C2AA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974665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BAF7B4-647E-8158-E2F4-E841AF6F4E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53BC6A7E-6A9E-83C7-88CD-95EE5582E61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15CDF24A-1303-6E8F-7702-03EB6C42F4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0478A9A-36DA-EC3A-9819-1560DFA5F0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151A3-DB48-4142-A810-EB08D002A66C}" type="datetimeFigureOut">
              <a:rPr lang="pt-BR" smtClean="0"/>
              <a:t>29/06/2022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EBCF6E33-9352-E338-7667-16229549DF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E618C7FC-7A45-FEF5-8527-3AEF55F8CB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7620A-7FB0-49A2-BDC8-4924BD6C2AA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464199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9F1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9034E54D-82DE-51DA-5C66-53803952AC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4A02378-BE86-B6E5-B0DC-4F4ECAFAAF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A6E7ABD-CD33-6E0B-0B79-2B234D71A2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8151A3-DB48-4142-A810-EB08D002A66C}" type="datetimeFigureOut">
              <a:rPr lang="pt-BR" smtClean="0"/>
              <a:t>29/06/2022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C620212-9C9B-AA3B-806D-C0B995C33F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F626377-CDAE-F395-492B-F7BF890668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C7620A-7FB0-49A2-BDC8-4924BD6C2AA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408898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emf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72472616-8224-73C1-817B-BBA73E0543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2406" y="1586754"/>
            <a:ext cx="11187188" cy="4919142"/>
          </a:xfrm>
        </p:spPr>
        <p:txBody>
          <a:bodyPr>
            <a:normAutofit/>
          </a:bodyPr>
          <a:lstStyle/>
          <a:p>
            <a:pPr algn="r"/>
            <a:endParaRPr lang="pt-BR" dirty="0"/>
          </a:p>
          <a:p>
            <a:pPr algn="l"/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Professor: Carlos Henrique Veríssimo</a:t>
            </a:r>
          </a:p>
          <a:p>
            <a:pPr algn="l"/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Equipe #4 – PJI2</a:t>
            </a:r>
          </a:p>
          <a:p>
            <a:pPr algn="l"/>
            <a:endParaRPr lang="pt-BR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pt-BR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Jéssica Bianca Vicente das Virgens | </a:t>
            </a:r>
            <a:r>
              <a:rPr lang="pt-BR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SP3072061</a:t>
            </a:r>
            <a:endParaRPr lang="pt-BR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b="1" dirty="0" err="1">
                <a:latin typeface="Arial" panose="020B0604020202020204" pitchFamily="34" charset="0"/>
                <a:cs typeface="Arial" panose="020B0604020202020204" pitchFamily="34" charset="0"/>
              </a:rPr>
              <a:t>Lorrany</a:t>
            </a:r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b="1" dirty="0" err="1">
                <a:latin typeface="Arial" panose="020B0604020202020204" pitchFamily="34" charset="0"/>
                <a:cs typeface="Arial" panose="020B0604020202020204" pitchFamily="34" charset="0"/>
              </a:rPr>
              <a:t>Boschesi</a:t>
            </a:r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 Nascimento | </a:t>
            </a:r>
            <a:r>
              <a:rPr lang="pt-BR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SP3075443</a:t>
            </a:r>
            <a:endParaRPr lang="pt-BR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Luiza Vieira Silva | </a:t>
            </a:r>
            <a:r>
              <a:rPr lang="pt-BR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SP3048161</a:t>
            </a:r>
            <a:endParaRPr lang="pt-BR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Maria Helena Baldan Lemes | SP3067017</a:t>
            </a:r>
          </a:p>
          <a:p>
            <a:r>
              <a:rPr lang="pt-BR" b="1" dirty="0" err="1">
                <a:latin typeface="Arial" panose="020B0604020202020204" pitchFamily="34" charset="0"/>
                <a:cs typeface="Arial" panose="020B0604020202020204" pitchFamily="34" charset="0"/>
              </a:rPr>
              <a:t>Nicoly</a:t>
            </a:r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 Ferreira da Silva | </a:t>
            </a:r>
            <a:r>
              <a:rPr lang="pt-BR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SP3064786</a:t>
            </a:r>
            <a:endParaRPr lang="pt-BR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pt-BR" dirty="0"/>
          </a:p>
          <a:p>
            <a:pPr algn="r"/>
            <a:endParaRPr lang="pt-BR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1ADF9F0-1153-E7B7-9C7E-BB5A28B2CA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2740" y="138605"/>
            <a:ext cx="4156977" cy="3631241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6A8F3159-DE89-4B6D-C9D4-6B46294252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406" y="319314"/>
            <a:ext cx="2869809" cy="1086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687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45CE028F-C8AC-F0A0-3FE4-28CE082F8A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1411" y="330721"/>
            <a:ext cx="1600000" cy="1609524"/>
          </a:xfr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C19352C7-B85C-2824-E3C6-704E3A1DAE8E}"/>
              </a:ext>
            </a:extLst>
          </p:cNvPr>
          <p:cNvSpPr txBox="1"/>
          <p:nvPr/>
        </p:nvSpPr>
        <p:spPr>
          <a:xfrm>
            <a:off x="1143272" y="439437"/>
            <a:ext cx="99054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800" b="1" i="0" dirty="0">
                <a:solidFill>
                  <a:srgbClr val="1D2125"/>
                </a:solidFill>
                <a:effectLst/>
                <a:latin typeface="MV Boli" panose="02000500030200090000" pitchFamily="2" charset="0"/>
                <a:cs typeface="MV Boli" panose="02000500030200090000" pitchFamily="2" charset="0"/>
              </a:rPr>
              <a:t>Prototipação</a:t>
            </a:r>
            <a:endParaRPr lang="pt-BR" sz="2400" b="1" dirty="0"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B4474A3A-0468-E209-3EE8-4F776025A3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2125" y="1700459"/>
            <a:ext cx="7687748" cy="4505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8716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45CE028F-C8AC-F0A0-3FE4-28CE082F8A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1411" y="330721"/>
            <a:ext cx="1600000" cy="1609524"/>
          </a:xfr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C19352C7-B85C-2824-E3C6-704E3A1DAE8E}"/>
              </a:ext>
            </a:extLst>
          </p:cNvPr>
          <p:cNvSpPr txBox="1"/>
          <p:nvPr/>
        </p:nvSpPr>
        <p:spPr>
          <a:xfrm>
            <a:off x="1143272" y="439437"/>
            <a:ext cx="99054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800" b="1" i="0" dirty="0">
                <a:solidFill>
                  <a:srgbClr val="1D2125"/>
                </a:solidFill>
                <a:effectLst/>
                <a:latin typeface="MV Boli" panose="02000500030200090000" pitchFamily="2" charset="0"/>
                <a:cs typeface="MV Boli" panose="02000500030200090000" pitchFamily="2" charset="0"/>
              </a:rPr>
              <a:t>Próximos Passos</a:t>
            </a:r>
            <a:endParaRPr lang="pt-BR" sz="4800" b="0" i="0" dirty="0">
              <a:solidFill>
                <a:srgbClr val="1D2125"/>
              </a:solidFill>
              <a:effectLst/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E0C9B044-E7D0-7F05-A4F8-B569C8C11A6F}"/>
              </a:ext>
            </a:extLst>
          </p:cNvPr>
          <p:cNvSpPr txBox="1"/>
          <p:nvPr/>
        </p:nvSpPr>
        <p:spPr>
          <a:xfrm>
            <a:off x="562534" y="2164976"/>
            <a:ext cx="1106692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3600" dirty="0" err="1">
                <a:latin typeface="MV Boli" panose="02000500030200090000" pitchFamily="2" charset="0"/>
                <a:cs typeface="MV Boli" panose="02000500030200090000" pitchFamily="2" charset="0"/>
              </a:rPr>
              <a:t>INSERTs</a:t>
            </a:r>
            <a:r>
              <a:rPr lang="pt-BR" sz="3600" dirty="0">
                <a:latin typeface="MV Boli" panose="02000500030200090000" pitchFamily="2" charset="0"/>
                <a:cs typeface="MV Boli" panose="02000500030200090000" pitchFamily="2" charset="0"/>
              </a:rPr>
              <a:t> no SGBD;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3600" dirty="0">
                <a:latin typeface="MV Boli" panose="02000500030200090000" pitchFamily="2" charset="0"/>
                <a:cs typeface="MV Boli" panose="02000500030200090000" pitchFamily="2" charset="0"/>
              </a:rPr>
              <a:t>Codificar a plataforma;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3600" dirty="0">
                <a:latin typeface="MV Boli" panose="02000500030200090000" pitchFamily="2" charset="0"/>
                <a:cs typeface="MV Boli" panose="02000500030200090000" pitchFamily="2" charset="0"/>
              </a:rPr>
              <a:t>Associar o Banco de Dados ao Programa;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3600" dirty="0">
                <a:latin typeface="MV Boli" panose="02000500030200090000" pitchFamily="2" charset="0"/>
                <a:cs typeface="MV Boli" panose="02000500030200090000" pitchFamily="2" charset="0"/>
              </a:rPr>
              <a:t>Design da página;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3600" dirty="0">
                <a:latin typeface="MV Boli" panose="02000500030200090000" pitchFamily="2" charset="0"/>
                <a:cs typeface="MV Boli" panose="02000500030200090000" pitchFamily="2" charset="0"/>
              </a:rPr>
              <a:t>Testar;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3600" dirty="0">
                <a:latin typeface="MV Boli" panose="02000500030200090000" pitchFamily="2" charset="0"/>
                <a:cs typeface="MV Boli" panose="02000500030200090000" pitchFamily="2" charset="0"/>
              </a:rPr>
              <a:t>Implementar. </a:t>
            </a:r>
          </a:p>
        </p:txBody>
      </p:sp>
    </p:spTree>
    <p:extLst>
      <p:ext uri="{BB962C8B-B14F-4D97-AF65-F5344CB8AC3E}">
        <p14:creationId xmlns:p14="http://schemas.microsoft.com/office/powerpoint/2010/main" val="10783041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291BE898-6C6F-15DE-B772-14ACCBC16D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6695" y="444755"/>
            <a:ext cx="5207598" cy="4543286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ABB49444-D1FB-EFFB-9AA4-22231092F373}"/>
              </a:ext>
            </a:extLst>
          </p:cNvPr>
          <p:cNvSpPr txBox="1"/>
          <p:nvPr/>
        </p:nvSpPr>
        <p:spPr>
          <a:xfrm>
            <a:off x="2178424" y="5311588"/>
            <a:ext cx="90095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latin typeface="Arial" panose="020B0604020202020204" pitchFamily="34" charset="0"/>
                <a:cs typeface="Arial" panose="020B0604020202020204" pitchFamily="34" charset="0"/>
              </a:rPr>
              <a:t>O Banco que (vai) funciona(r) de verdade.</a:t>
            </a:r>
          </a:p>
        </p:txBody>
      </p:sp>
    </p:spTree>
    <p:extLst>
      <p:ext uri="{BB962C8B-B14F-4D97-AF65-F5344CB8AC3E}">
        <p14:creationId xmlns:p14="http://schemas.microsoft.com/office/powerpoint/2010/main" val="13722204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45CE028F-C8AC-F0A0-3FE4-28CE082F8A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1411" y="330721"/>
            <a:ext cx="1600000" cy="1609524"/>
          </a:xfrm>
        </p:spPr>
      </p:pic>
      <p:pic>
        <p:nvPicPr>
          <p:cNvPr id="4098" name="Picture 2" descr="O que é um Banco de dados? - Canal TI">
            <a:extLst>
              <a:ext uri="{FF2B5EF4-FFF2-40B4-BE49-F238E27FC236}">
                <a16:creationId xmlns:a16="http://schemas.microsoft.com/office/drawing/2014/main" id="{48FF3C9B-227D-9D83-3263-91D470E781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4608" y="5667481"/>
            <a:ext cx="11049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O que é um Banco de dados? - Canal TI">
            <a:extLst>
              <a:ext uri="{FF2B5EF4-FFF2-40B4-BE49-F238E27FC236}">
                <a16:creationId xmlns:a16="http://schemas.microsoft.com/office/drawing/2014/main" id="{A2F07A44-ABB2-2721-482D-E3AE5E35BB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4608" y="1570610"/>
            <a:ext cx="11049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C04223E1-EF89-A2BE-E211-5644416315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7638" y="2789810"/>
            <a:ext cx="1641982" cy="1096023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264EE92E-43BF-26BD-7A31-A25CD5DAF6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23686" y="4244132"/>
            <a:ext cx="1646063" cy="1097375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C1AECBD6-BA21-AF20-998C-C2E5F834DA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94608" y="4244133"/>
            <a:ext cx="1437595" cy="1097375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6105958E-6225-45AA-0241-FAC53FB9C3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9576" y="175134"/>
            <a:ext cx="1103516" cy="1108114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04DA13CF-14B3-3A4D-DB6E-AC42B25F284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49195" y="187224"/>
            <a:ext cx="1795726" cy="1096024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9819593F-326B-363E-D26E-E958B998DA9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8486" y="1385143"/>
            <a:ext cx="1239865" cy="1219201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54B8FD21-AA09-72CC-7D3C-4B7A006905A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2243" y="2754142"/>
            <a:ext cx="1272350" cy="1219202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DD41DDF1-D8BE-FD31-41CD-A47690D1E2B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0918" y="5440421"/>
            <a:ext cx="1203858" cy="1244898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CA6CB3B0-B365-1C6E-AC7A-221924466C2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8486" y="4080738"/>
            <a:ext cx="1176290" cy="1219202"/>
          </a:xfrm>
          <a:prstGeom prst="rect">
            <a:avLst/>
          </a:prstGeom>
        </p:spPr>
      </p:pic>
      <p:cxnSp>
        <p:nvCxnSpPr>
          <p:cNvPr id="18" name="Conector de Seta Reta 17">
            <a:extLst>
              <a:ext uri="{FF2B5EF4-FFF2-40B4-BE49-F238E27FC236}">
                <a16:creationId xmlns:a16="http://schemas.microsoft.com/office/drawing/2014/main" id="{72C4F3C0-ED81-3540-412A-12200CE15041}"/>
              </a:ext>
            </a:extLst>
          </p:cNvPr>
          <p:cNvCxnSpPr>
            <a:stCxn id="11" idx="3"/>
          </p:cNvCxnSpPr>
          <p:nvPr/>
        </p:nvCxnSpPr>
        <p:spPr>
          <a:xfrm>
            <a:off x="1353092" y="729191"/>
            <a:ext cx="649610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0" name="Imagem 19">
            <a:extLst>
              <a:ext uri="{FF2B5EF4-FFF2-40B4-BE49-F238E27FC236}">
                <a16:creationId xmlns:a16="http://schemas.microsoft.com/office/drawing/2014/main" id="{C93CA35F-1AAC-E8BE-C05B-419B3457230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74593" y="1921984"/>
            <a:ext cx="6799832" cy="238370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D11C4E08-0E7A-0628-5B78-424A854E605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474593" y="3247909"/>
            <a:ext cx="6608637" cy="231668"/>
          </a:xfrm>
          <a:prstGeom prst="rect">
            <a:avLst/>
          </a:prstGeom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4ED1031C-9BDE-208B-C18D-56CF4958478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394775" y="4617021"/>
            <a:ext cx="6817207" cy="238979"/>
          </a:xfrm>
          <a:prstGeom prst="rect">
            <a:avLst/>
          </a:prstGeom>
        </p:spPr>
      </p:pic>
      <p:pic>
        <p:nvPicPr>
          <p:cNvPr id="24" name="Imagem 23">
            <a:extLst>
              <a:ext uri="{FF2B5EF4-FFF2-40B4-BE49-F238E27FC236}">
                <a16:creationId xmlns:a16="http://schemas.microsoft.com/office/drawing/2014/main" id="{634C5C0F-34AE-FE49-2996-9ECB701A0D3D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390882" y="6064496"/>
            <a:ext cx="6803726" cy="237765"/>
          </a:xfrm>
          <a:prstGeom prst="rect">
            <a:avLst/>
          </a:prstGeom>
        </p:spPr>
      </p:pic>
      <p:sp>
        <p:nvSpPr>
          <p:cNvPr id="25" name="CaixaDeTexto 24">
            <a:extLst>
              <a:ext uri="{FF2B5EF4-FFF2-40B4-BE49-F238E27FC236}">
                <a16:creationId xmlns:a16="http://schemas.microsoft.com/office/drawing/2014/main" id="{7E2966B7-11CA-726D-1717-9A889D1FBC79}"/>
              </a:ext>
            </a:extLst>
          </p:cNvPr>
          <p:cNvSpPr txBox="1"/>
          <p:nvPr/>
        </p:nvSpPr>
        <p:spPr>
          <a:xfrm>
            <a:off x="1882588" y="314051"/>
            <a:ext cx="5379894" cy="3758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Jéssica Bianca Vicente das Virgens - Design</a:t>
            </a:r>
            <a:endParaRPr lang="pt-BR" dirty="0"/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F4868C20-725E-A58C-2A2F-01FDBD0AAEC3}"/>
              </a:ext>
            </a:extLst>
          </p:cNvPr>
          <p:cNvSpPr txBox="1"/>
          <p:nvPr/>
        </p:nvSpPr>
        <p:spPr>
          <a:xfrm>
            <a:off x="3217151" y="1453469"/>
            <a:ext cx="2460812" cy="4355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5CCACF50-5341-20A5-4549-133A55689A93}"/>
              </a:ext>
            </a:extLst>
          </p:cNvPr>
          <p:cNvSpPr txBox="1"/>
          <p:nvPr/>
        </p:nvSpPr>
        <p:spPr>
          <a:xfrm>
            <a:off x="1856413" y="1632081"/>
            <a:ext cx="56558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err="1">
                <a:latin typeface="Arial" panose="020B0604020202020204" pitchFamily="34" charset="0"/>
                <a:cs typeface="Arial" panose="020B0604020202020204" pitchFamily="34" charset="0"/>
              </a:rPr>
              <a:t>Lorrany</a:t>
            </a:r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b="1" dirty="0" err="1">
                <a:latin typeface="Arial" panose="020B0604020202020204" pitchFamily="34" charset="0"/>
                <a:cs typeface="Arial" panose="020B0604020202020204" pitchFamily="34" charset="0"/>
              </a:rPr>
              <a:t>Boschesi</a:t>
            </a:r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 Nascimento – Banco de Dados</a:t>
            </a:r>
            <a:endParaRPr lang="pt-BR" dirty="0"/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AA3AF4D3-26A4-AF5A-4CCE-559FCF4D76D7}"/>
              </a:ext>
            </a:extLst>
          </p:cNvPr>
          <p:cNvSpPr txBox="1"/>
          <p:nvPr/>
        </p:nvSpPr>
        <p:spPr>
          <a:xfrm>
            <a:off x="2693481" y="2985247"/>
            <a:ext cx="4666129" cy="3678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Luiza Vieira Silva - Programação</a:t>
            </a:r>
            <a:endParaRPr lang="pt-BR" dirty="0"/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56B9DD1F-8BE4-6FA0-B67C-E4AD657D244F}"/>
              </a:ext>
            </a:extLst>
          </p:cNvPr>
          <p:cNvSpPr txBox="1"/>
          <p:nvPr/>
        </p:nvSpPr>
        <p:spPr>
          <a:xfrm>
            <a:off x="1665503" y="4269446"/>
            <a:ext cx="6037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Maria Helena Baldan Lemes – Programação e Gerente</a:t>
            </a: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6BF7FF5F-CA69-865D-7184-2F04657EE35D}"/>
              </a:ext>
            </a:extLst>
          </p:cNvPr>
          <p:cNvSpPr txBox="1"/>
          <p:nvPr/>
        </p:nvSpPr>
        <p:spPr>
          <a:xfrm>
            <a:off x="2073497" y="5780358"/>
            <a:ext cx="5629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err="1">
                <a:latin typeface="Arial" panose="020B0604020202020204" pitchFamily="34" charset="0"/>
                <a:cs typeface="Arial" panose="020B0604020202020204" pitchFamily="34" charset="0"/>
              </a:rPr>
              <a:t>Nicoly</a:t>
            </a:r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 Ferreira da Silva – Banco de Dados</a:t>
            </a:r>
          </a:p>
        </p:txBody>
      </p: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8C8DF7BD-99E8-4895-3C84-4E06BE0F9FA8}"/>
              </a:ext>
            </a:extLst>
          </p:cNvPr>
          <p:cNvSpPr txBox="1"/>
          <p:nvPr/>
        </p:nvSpPr>
        <p:spPr>
          <a:xfrm>
            <a:off x="9644921" y="4454112"/>
            <a:ext cx="2521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/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6234065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45CE028F-C8AC-F0A0-3FE4-28CE082F8A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1411" y="330721"/>
            <a:ext cx="1600000" cy="1609524"/>
          </a:xfr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C19352C7-B85C-2824-E3C6-704E3A1DAE8E}"/>
              </a:ext>
            </a:extLst>
          </p:cNvPr>
          <p:cNvSpPr txBox="1"/>
          <p:nvPr/>
        </p:nvSpPr>
        <p:spPr>
          <a:xfrm>
            <a:off x="986117" y="762772"/>
            <a:ext cx="10219765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800" b="1" dirty="0">
                <a:latin typeface="MV Boli" panose="02000500030200090000" pitchFamily="2" charset="0"/>
                <a:cs typeface="MV Boli" panose="02000500030200090000" pitchFamily="2" charset="0"/>
              </a:rPr>
              <a:t>Banco Digital</a:t>
            </a:r>
          </a:p>
          <a:p>
            <a:endParaRPr lang="pt-BR" sz="2400" b="1" dirty="0">
              <a:latin typeface="MV Boli" panose="02000500030200090000" pitchFamily="2" charset="0"/>
              <a:cs typeface="MV Boli" panose="02000500030200090000" pitchFamily="2" charset="0"/>
            </a:endParaRPr>
          </a:p>
          <a:p>
            <a:endParaRPr lang="pt-BR" sz="2400" b="1" dirty="0">
              <a:latin typeface="MV Boli" panose="02000500030200090000" pitchFamily="2" charset="0"/>
              <a:cs typeface="MV Boli" panose="02000500030200090000" pitchFamily="2" charset="0"/>
            </a:endParaRPr>
          </a:p>
          <a:p>
            <a:endParaRPr lang="pt-BR" sz="2400" b="1" dirty="0">
              <a:latin typeface="MV Boli" panose="02000500030200090000" pitchFamily="2" charset="0"/>
              <a:cs typeface="MV Boli" panose="02000500030200090000" pitchFamily="2" charset="0"/>
            </a:endParaRPr>
          </a:p>
          <a:p>
            <a:r>
              <a:rPr lang="pt-BR" sz="2400" b="1" u="sng" dirty="0">
                <a:latin typeface="MV Boli" panose="02000500030200090000" pitchFamily="2" charset="0"/>
                <a:cs typeface="MV Boli" panose="02000500030200090000" pitchFamily="2" charset="0"/>
              </a:rPr>
              <a:t>Dinheiro</a:t>
            </a:r>
            <a:r>
              <a:rPr lang="pt-BR" sz="2400" dirty="0">
                <a:latin typeface="MV Boli" panose="02000500030200090000" pitchFamily="2" charset="0"/>
                <a:cs typeface="MV Boli" panose="02000500030200090000" pitchFamily="2" charset="0"/>
              </a:rPr>
              <a:t> é importante. Cuidar dele também. As plataformas que podem oferecer esse serviços são ineficientes. As que conseguem fazer esse trabalho, por sua vez, não apresentam uma utilização agradável para o usuário.</a:t>
            </a:r>
          </a:p>
          <a:p>
            <a:endParaRPr lang="pt-BR" sz="2400" dirty="0">
              <a:latin typeface="MV Boli" panose="02000500030200090000" pitchFamily="2" charset="0"/>
              <a:cs typeface="MV Boli" panose="02000500030200090000" pitchFamily="2" charset="0"/>
            </a:endParaRPr>
          </a:p>
          <a:p>
            <a:r>
              <a:rPr lang="pt-BR" sz="2400" dirty="0">
                <a:latin typeface="MV Boli" panose="02000500030200090000" pitchFamily="2" charset="0"/>
                <a:cs typeface="MV Boli" panose="02000500030200090000" pitchFamily="2" charset="0"/>
              </a:rPr>
              <a:t>Pensando nisso, a </a:t>
            </a:r>
            <a:r>
              <a:rPr lang="pt-BR" sz="2400" b="1" u="sng" dirty="0">
                <a:latin typeface="MV Boli" panose="02000500030200090000" pitchFamily="2" charset="0"/>
                <a:cs typeface="MV Boli" panose="02000500030200090000" pitchFamily="2" charset="0"/>
              </a:rPr>
              <a:t>Equipe MN </a:t>
            </a:r>
            <a:r>
              <a:rPr lang="pt-BR" sz="2400" dirty="0">
                <a:latin typeface="MV Boli" panose="02000500030200090000" pitchFamily="2" charset="0"/>
                <a:cs typeface="MV Boli" panose="02000500030200090000" pitchFamily="2" charset="0"/>
              </a:rPr>
              <a:t>está desenvolvendo um Banco Digital que oferece a </a:t>
            </a:r>
            <a:r>
              <a:rPr lang="pt-BR" sz="2400" b="1" u="sng" dirty="0">
                <a:latin typeface="MV Boli" panose="02000500030200090000" pitchFamily="2" charset="0"/>
                <a:cs typeface="MV Boli" panose="02000500030200090000" pitchFamily="2" charset="0"/>
              </a:rPr>
              <a:t>funcionalidade</a:t>
            </a:r>
            <a:r>
              <a:rPr lang="pt-BR" sz="2400" dirty="0">
                <a:latin typeface="MV Boli" panose="02000500030200090000" pitchFamily="2" charset="0"/>
                <a:cs typeface="MV Boli" panose="02000500030200090000" pitchFamily="2" charset="0"/>
              </a:rPr>
              <a:t> que você merece, a </a:t>
            </a:r>
            <a:r>
              <a:rPr lang="pt-BR" sz="2400" b="1" u="sng" dirty="0">
                <a:latin typeface="MV Boli" panose="02000500030200090000" pitchFamily="2" charset="0"/>
                <a:cs typeface="MV Boli" panose="02000500030200090000" pitchFamily="2" charset="0"/>
              </a:rPr>
              <a:t>experiência</a:t>
            </a:r>
            <a:r>
              <a:rPr lang="pt-BR" sz="2400" dirty="0">
                <a:latin typeface="MV Boli" panose="02000500030200090000" pitchFamily="2" charset="0"/>
                <a:cs typeface="MV Boli" panose="02000500030200090000" pitchFamily="2" charset="0"/>
              </a:rPr>
              <a:t> que você gosta e a </a:t>
            </a:r>
            <a:r>
              <a:rPr lang="pt-BR" sz="2400" b="1" u="sng" dirty="0">
                <a:latin typeface="MV Boli" panose="02000500030200090000" pitchFamily="2" charset="0"/>
                <a:cs typeface="MV Boli" panose="02000500030200090000" pitchFamily="2" charset="0"/>
              </a:rPr>
              <a:t>segurança</a:t>
            </a:r>
            <a:r>
              <a:rPr lang="pt-BR" sz="2400" dirty="0">
                <a:latin typeface="MV Boli" panose="02000500030200090000" pitchFamily="2" charset="0"/>
                <a:cs typeface="MV Boli" panose="02000500030200090000" pitchFamily="2" charset="0"/>
              </a:rPr>
              <a:t> que você precisa. </a:t>
            </a:r>
          </a:p>
        </p:txBody>
      </p:sp>
    </p:spTree>
    <p:extLst>
      <p:ext uri="{BB962C8B-B14F-4D97-AF65-F5344CB8AC3E}">
        <p14:creationId xmlns:p14="http://schemas.microsoft.com/office/powerpoint/2010/main" val="39908956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45CE028F-C8AC-F0A0-3FE4-28CE082F8A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1411" y="330721"/>
            <a:ext cx="1600000" cy="1609524"/>
          </a:xfr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C19352C7-B85C-2824-E3C6-704E3A1DAE8E}"/>
              </a:ext>
            </a:extLst>
          </p:cNvPr>
          <p:cNvSpPr txBox="1"/>
          <p:nvPr/>
        </p:nvSpPr>
        <p:spPr>
          <a:xfrm>
            <a:off x="1143272" y="345308"/>
            <a:ext cx="990545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800" b="1" dirty="0">
                <a:latin typeface="MV Boli" panose="02000500030200090000" pitchFamily="2" charset="0"/>
                <a:cs typeface="MV Boli" panose="02000500030200090000" pitchFamily="2" charset="0"/>
              </a:rPr>
              <a:t>Solução Técnica</a:t>
            </a:r>
          </a:p>
          <a:p>
            <a:endParaRPr lang="pt-BR" sz="2400" b="1" dirty="0">
              <a:latin typeface="MV Boli" panose="02000500030200090000" pitchFamily="2" charset="0"/>
              <a:cs typeface="MV Boli" panose="02000500030200090000" pitchFamily="2" charset="0"/>
            </a:endParaRPr>
          </a:p>
          <a:p>
            <a:endParaRPr lang="pt-BR" sz="2400" b="1" dirty="0">
              <a:latin typeface="MV Boli" panose="02000500030200090000" pitchFamily="2" charset="0"/>
              <a:cs typeface="MV Boli" panose="02000500030200090000" pitchFamily="2" charset="0"/>
            </a:endParaRPr>
          </a:p>
          <a:p>
            <a:endParaRPr lang="pt-BR" sz="2400" b="1" dirty="0"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pic>
        <p:nvPicPr>
          <p:cNvPr id="1028" name="Picture 4" descr="Oracle lança Java 16 com diversos aprimoramentos - Inforchannel">
            <a:extLst>
              <a:ext uri="{FF2B5EF4-FFF2-40B4-BE49-F238E27FC236}">
                <a16:creationId xmlns:a16="http://schemas.microsoft.com/office/drawing/2014/main" id="{39F76A5F-5C99-EEC0-F172-F0F939117F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076" y="1692144"/>
            <a:ext cx="3187900" cy="17844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97DF629C-6F5D-ABD4-CD0C-7E6F05C9B8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4174" y="3576982"/>
            <a:ext cx="3443650" cy="1938992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19B32745-19D8-A40E-CDE7-C1CEBC6E07D0}"/>
              </a:ext>
            </a:extLst>
          </p:cNvPr>
          <p:cNvSpPr txBox="1"/>
          <p:nvPr/>
        </p:nvSpPr>
        <p:spPr>
          <a:xfrm>
            <a:off x="2753004" y="5515974"/>
            <a:ext cx="66859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Sistema de </a:t>
            </a:r>
            <a:r>
              <a:rPr lang="pt-BR" sz="2400" dirty="0" err="1">
                <a:latin typeface="Arial" panose="020B0604020202020204" pitchFamily="34" charset="0"/>
                <a:cs typeface="Arial" panose="020B0604020202020204" pitchFamily="34" charset="0"/>
              </a:rPr>
              <a:t>Geenciamento</a:t>
            </a:r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 de Banco de Dados</a:t>
            </a:r>
          </a:p>
        </p:txBody>
      </p:sp>
      <p:pic>
        <p:nvPicPr>
          <p:cNvPr id="15" name="Picture 4" descr="Oracle lança Java 16 com diversos aprimoramentos - Inforchannel">
            <a:extLst>
              <a:ext uri="{FF2B5EF4-FFF2-40B4-BE49-F238E27FC236}">
                <a16:creationId xmlns:a16="http://schemas.microsoft.com/office/drawing/2014/main" id="{B7F874D8-259E-AF12-18C4-BB3F2FB540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4791" y="1643666"/>
            <a:ext cx="3187900" cy="17844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3CA22733-F541-8F32-E924-30BF21A24561}"/>
              </a:ext>
            </a:extLst>
          </p:cNvPr>
          <p:cNvSpPr txBox="1"/>
          <p:nvPr/>
        </p:nvSpPr>
        <p:spPr>
          <a:xfrm>
            <a:off x="580193" y="3849052"/>
            <a:ext cx="43456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Linguagem de Programação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DA725025-7C7B-6AE5-C854-51EF43619C04}"/>
              </a:ext>
            </a:extLst>
          </p:cNvPr>
          <p:cNvSpPr txBox="1"/>
          <p:nvPr/>
        </p:nvSpPr>
        <p:spPr>
          <a:xfrm>
            <a:off x="8569637" y="3761020"/>
            <a:ext cx="3187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Design – API Swing</a:t>
            </a:r>
          </a:p>
        </p:txBody>
      </p:sp>
    </p:spTree>
    <p:extLst>
      <p:ext uri="{BB962C8B-B14F-4D97-AF65-F5344CB8AC3E}">
        <p14:creationId xmlns:p14="http://schemas.microsoft.com/office/powerpoint/2010/main" val="42544179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45CE028F-C8AC-F0A0-3FE4-28CE082F8A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1411" y="330721"/>
            <a:ext cx="1600000" cy="1609524"/>
          </a:xfr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C19352C7-B85C-2824-E3C6-704E3A1DAE8E}"/>
              </a:ext>
            </a:extLst>
          </p:cNvPr>
          <p:cNvSpPr txBox="1"/>
          <p:nvPr/>
        </p:nvSpPr>
        <p:spPr>
          <a:xfrm>
            <a:off x="1143272" y="345308"/>
            <a:ext cx="99054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800" b="1" dirty="0">
                <a:latin typeface="MV Boli" panose="02000500030200090000" pitchFamily="2" charset="0"/>
                <a:cs typeface="MV Boli" panose="02000500030200090000" pitchFamily="2" charset="0"/>
              </a:rPr>
              <a:t>Solução Técnica</a:t>
            </a:r>
            <a:endParaRPr lang="pt-BR" sz="2400" b="1" dirty="0">
              <a:latin typeface="MV Boli" panose="02000500030200090000" pitchFamily="2" charset="0"/>
              <a:cs typeface="MV Boli" panose="02000500030200090000" pitchFamily="2" charset="0"/>
            </a:endParaRPr>
          </a:p>
          <a:p>
            <a:endParaRPr lang="pt-BR" sz="2400" b="1" dirty="0"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47F3F0AB-A938-41EC-6083-98E437E5AE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6141" y="1791498"/>
            <a:ext cx="2933700" cy="156210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70882560-4013-EA83-A066-1C59FADD08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254" y="3827642"/>
            <a:ext cx="4601474" cy="2590920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2196DB42-D7CC-A120-6A9E-DAF65AF6A30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2160" y="1581443"/>
            <a:ext cx="3171536" cy="1982210"/>
          </a:xfrm>
          <a:prstGeom prst="rect">
            <a:avLst/>
          </a:prstGeom>
        </p:spPr>
      </p:pic>
      <p:pic>
        <p:nvPicPr>
          <p:cNvPr id="2050" name="Picture 2" descr="Instituto Federal de São Paulo - Câmpus Registro - Moodle">
            <a:extLst>
              <a:ext uri="{FF2B5EF4-FFF2-40B4-BE49-F238E27FC236}">
                <a16:creationId xmlns:a16="http://schemas.microsoft.com/office/drawing/2014/main" id="{371C1D02-542C-7B98-031A-34CF0AB7F6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7918" y="4121745"/>
            <a:ext cx="3900020" cy="200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80600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45CE028F-C8AC-F0A0-3FE4-28CE082F8A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1411" y="330721"/>
            <a:ext cx="1600000" cy="1609524"/>
          </a:xfr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C19352C7-B85C-2824-E3C6-704E3A1DAE8E}"/>
              </a:ext>
            </a:extLst>
          </p:cNvPr>
          <p:cNvSpPr txBox="1"/>
          <p:nvPr/>
        </p:nvSpPr>
        <p:spPr>
          <a:xfrm>
            <a:off x="1022248" y="466331"/>
            <a:ext cx="99054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800" b="1" i="1" dirty="0">
                <a:solidFill>
                  <a:srgbClr val="1D2125"/>
                </a:solidFill>
                <a:effectLst/>
                <a:latin typeface="MV Boli" panose="02000500030200090000" pitchFamily="2" charset="0"/>
                <a:cs typeface="MV Boli" panose="02000500030200090000" pitchFamily="2" charset="0"/>
              </a:rPr>
              <a:t>Status </a:t>
            </a:r>
            <a:r>
              <a:rPr lang="pt-BR" sz="4800" b="1" i="1" dirty="0" err="1">
                <a:solidFill>
                  <a:srgbClr val="1D2125"/>
                </a:solidFill>
                <a:effectLst/>
                <a:latin typeface="MV Boli" panose="02000500030200090000" pitchFamily="2" charset="0"/>
                <a:cs typeface="MV Boli" panose="02000500030200090000" pitchFamily="2" charset="0"/>
              </a:rPr>
              <a:t>Report</a:t>
            </a:r>
            <a:endParaRPr lang="pt-BR" sz="2400" b="1" dirty="0"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8876F71C-8BD3-621A-5034-AB69EE13FAED}"/>
              </a:ext>
            </a:extLst>
          </p:cNvPr>
          <p:cNvSpPr txBox="1"/>
          <p:nvPr/>
        </p:nvSpPr>
        <p:spPr>
          <a:xfrm>
            <a:off x="779929" y="1613647"/>
            <a:ext cx="9905455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3600" dirty="0" err="1">
                <a:latin typeface="MV Boli" panose="02000500030200090000" pitchFamily="2" charset="0"/>
                <a:cs typeface="MV Boli" panose="02000500030200090000" pitchFamily="2" charset="0"/>
              </a:rPr>
              <a:t>Elicitação</a:t>
            </a:r>
            <a:r>
              <a:rPr lang="pt-BR" sz="3600" dirty="0">
                <a:latin typeface="MV Boli" panose="02000500030200090000" pitchFamily="2" charset="0"/>
                <a:cs typeface="MV Boli" panose="02000500030200090000" pitchFamily="2" charset="0"/>
              </a:rPr>
              <a:t> de Requisitos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600" dirty="0">
                <a:latin typeface="MV Boli" panose="02000500030200090000" pitchFamily="2" charset="0"/>
                <a:cs typeface="MV Boli" panose="02000500030200090000" pitchFamily="2" charset="0"/>
              </a:rPr>
              <a:t>Especificação do Escopo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600" dirty="0">
                <a:latin typeface="MV Boli" panose="02000500030200090000" pitchFamily="2" charset="0"/>
                <a:cs typeface="MV Boli" panose="02000500030200090000" pitchFamily="2" charset="0"/>
              </a:rPr>
              <a:t>Proposta Técnica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600" dirty="0">
                <a:latin typeface="MV Boli" panose="02000500030200090000" pitchFamily="2" charset="0"/>
                <a:cs typeface="MV Boli" panose="02000500030200090000" pitchFamily="2" charset="0"/>
              </a:rPr>
              <a:t>Especificação de Requisitos do Cliente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600" dirty="0">
                <a:latin typeface="MV Boli" panose="02000500030200090000" pitchFamily="2" charset="0"/>
                <a:cs typeface="MV Boli" panose="02000500030200090000" pitchFamily="2" charset="0"/>
              </a:rPr>
              <a:t>Modelo Entidade-Relacionamento e Diagrama Entidade-Relacionamento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600" dirty="0">
                <a:latin typeface="MV Boli" panose="02000500030200090000" pitchFamily="2" charset="0"/>
                <a:cs typeface="MV Boli" panose="02000500030200090000" pitchFamily="2" charset="0"/>
              </a:rPr>
              <a:t>Diagrama de Classes</a:t>
            </a:r>
          </a:p>
        </p:txBody>
      </p:sp>
    </p:spTree>
    <p:extLst>
      <p:ext uri="{BB962C8B-B14F-4D97-AF65-F5344CB8AC3E}">
        <p14:creationId xmlns:p14="http://schemas.microsoft.com/office/powerpoint/2010/main" val="1516589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45CE028F-C8AC-F0A0-3FE4-28CE082F8A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1411" y="330721"/>
            <a:ext cx="1600000" cy="1609524"/>
          </a:xfr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C19352C7-B85C-2824-E3C6-704E3A1DAE8E}"/>
              </a:ext>
            </a:extLst>
          </p:cNvPr>
          <p:cNvSpPr txBox="1"/>
          <p:nvPr/>
        </p:nvSpPr>
        <p:spPr>
          <a:xfrm>
            <a:off x="1022248" y="466331"/>
            <a:ext cx="99054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800" b="1" i="1" dirty="0">
                <a:solidFill>
                  <a:srgbClr val="1D2125"/>
                </a:solidFill>
                <a:effectLst/>
                <a:latin typeface="MV Boli" panose="02000500030200090000" pitchFamily="2" charset="0"/>
                <a:cs typeface="MV Boli" panose="02000500030200090000" pitchFamily="2" charset="0"/>
              </a:rPr>
              <a:t>Status </a:t>
            </a:r>
            <a:r>
              <a:rPr lang="pt-BR" sz="4800" b="1" i="1" dirty="0" err="1">
                <a:solidFill>
                  <a:srgbClr val="1D2125"/>
                </a:solidFill>
                <a:effectLst/>
                <a:latin typeface="MV Boli" panose="02000500030200090000" pitchFamily="2" charset="0"/>
                <a:cs typeface="MV Boli" panose="02000500030200090000" pitchFamily="2" charset="0"/>
              </a:rPr>
              <a:t>Report</a:t>
            </a:r>
            <a:endParaRPr lang="pt-BR" sz="2400" b="1" dirty="0"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74172E4-0B8A-FDBD-8F30-EF83E31085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4073" y="1432938"/>
            <a:ext cx="7363853" cy="4363059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59DF5AB0-281B-36E4-381A-FB9B0063617E}"/>
              </a:ext>
            </a:extLst>
          </p:cNvPr>
          <p:cNvSpPr txBox="1"/>
          <p:nvPr/>
        </p:nvSpPr>
        <p:spPr>
          <a:xfrm>
            <a:off x="3823446" y="6207003"/>
            <a:ext cx="4545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MER</a:t>
            </a:r>
          </a:p>
        </p:txBody>
      </p:sp>
    </p:spTree>
    <p:extLst>
      <p:ext uri="{BB962C8B-B14F-4D97-AF65-F5344CB8AC3E}">
        <p14:creationId xmlns:p14="http://schemas.microsoft.com/office/powerpoint/2010/main" val="31273775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45CE028F-C8AC-F0A0-3FE4-28CE082F8A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1411" y="330721"/>
            <a:ext cx="1600000" cy="1609524"/>
          </a:xfr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C19352C7-B85C-2824-E3C6-704E3A1DAE8E}"/>
              </a:ext>
            </a:extLst>
          </p:cNvPr>
          <p:cNvSpPr txBox="1"/>
          <p:nvPr/>
        </p:nvSpPr>
        <p:spPr>
          <a:xfrm>
            <a:off x="1022248" y="466331"/>
            <a:ext cx="99054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800" b="1" i="1" dirty="0">
                <a:solidFill>
                  <a:srgbClr val="1D2125"/>
                </a:solidFill>
                <a:effectLst/>
                <a:latin typeface="MV Boli" panose="02000500030200090000" pitchFamily="2" charset="0"/>
                <a:cs typeface="MV Boli" panose="02000500030200090000" pitchFamily="2" charset="0"/>
              </a:rPr>
              <a:t>Status </a:t>
            </a:r>
            <a:r>
              <a:rPr lang="pt-BR" sz="4800" b="1" i="1" dirty="0" err="1">
                <a:solidFill>
                  <a:srgbClr val="1D2125"/>
                </a:solidFill>
                <a:effectLst/>
                <a:latin typeface="MV Boli" panose="02000500030200090000" pitchFamily="2" charset="0"/>
                <a:cs typeface="MV Boli" panose="02000500030200090000" pitchFamily="2" charset="0"/>
              </a:rPr>
              <a:t>Report</a:t>
            </a:r>
            <a:endParaRPr lang="pt-BR" sz="2400" b="1" dirty="0"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59DF5AB0-281B-36E4-381A-FB9B0063617E}"/>
              </a:ext>
            </a:extLst>
          </p:cNvPr>
          <p:cNvSpPr txBox="1"/>
          <p:nvPr/>
        </p:nvSpPr>
        <p:spPr>
          <a:xfrm>
            <a:off x="3823446" y="6207003"/>
            <a:ext cx="4545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DER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F935F24-7325-51D0-4F87-ACBF5C3A79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8706" y="1432938"/>
            <a:ext cx="4734586" cy="4429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0619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45CE028F-C8AC-F0A0-3FE4-28CE082F8A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1411" y="330721"/>
            <a:ext cx="1600000" cy="1609524"/>
          </a:xfr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C19352C7-B85C-2824-E3C6-704E3A1DAE8E}"/>
              </a:ext>
            </a:extLst>
          </p:cNvPr>
          <p:cNvSpPr txBox="1"/>
          <p:nvPr/>
        </p:nvSpPr>
        <p:spPr>
          <a:xfrm>
            <a:off x="1022248" y="466331"/>
            <a:ext cx="99054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800" b="1" i="1" dirty="0">
                <a:solidFill>
                  <a:srgbClr val="1D2125"/>
                </a:solidFill>
                <a:effectLst/>
                <a:latin typeface="MV Boli" panose="02000500030200090000" pitchFamily="2" charset="0"/>
                <a:cs typeface="MV Boli" panose="02000500030200090000" pitchFamily="2" charset="0"/>
              </a:rPr>
              <a:t>Status </a:t>
            </a:r>
            <a:r>
              <a:rPr lang="pt-BR" sz="4800" b="1" i="1" dirty="0" err="1">
                <a:solidFill>
                  <a:srgbClr val="1D2125"/>
                </a:solidFill>
                <a:effectLst/>
                <a:latin typeface="MV Boli" panose="02000500030200090000" pitchFamily="2" charset="0"/>
                <a:cs typeface="MV Boli" panose="02000500030200090000" pitchFamily="2" charset="0"/>
              </a:rPr>
              <a:t>Report</a:t>
            </a:r>
            <a:endParaRPr lang="pt-BR" sz="2400" b="1" dirty="0"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59DF5AB0-281B-36E4-381A-FB9B0063617E}"/>
              </a:ext>
            </a:extLst>
          </p:cNvPr>
          <p:cNvSpPr txBox="1"/>
          <p:nvPr/>
        </p:nvSpPr>
        <p:spPr>
          <a:xfrm>
            <a:off x="3823446" y="6207003"/>
            <a:ext cx="4545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UML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0E1FDEF-4048-0F2A-28AF-E38DE4E944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8615" y="1297328"/>
            <a:ext cx="4214768" cy="4676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1098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</TotalTime>
  <Words>236</Words>
  <Application>Microsoft Office PowerPoint</Application>
  <PresentationFormat>Widescreen</PresentationFormat>
  <Paragraphs>53</Paragraphs>
  <Slides>12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MV Boli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Maria Helena Baldan Lemes</dc:creator>
  <cp:lastModifiedBy>Maria Helena Baldan Lemes</cp:lastModifiedBy>
  <cp:revision>4</cp:revision>
  <dcterms:created xsi:type="dcterms:W3CDTF">2022-06-29T12:30:03Z</dcterms:created>
  <dcterms:modified xsi:type="dcterms:W3CDTF">2022-06-29T15:51:34Z</dcterms:modified>
</cp:coreProperties>
</file>